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84" r:id="rId17"/>
    <p:sldId id="298" r:id="rId18"/>
    <p:sldId id="300" r:id="rId19"/>
    <p:sldId id="303" r:id="rId20"/>
    <p:sldId id="301" r:id="rId21"/>
    <p:sldId id="270" r:id="rId22"/>
  </p:sldIdLst>
  <p:sldSz cx="9144000" cy="5143500" type="screen16x9"/>
  <p:notesSz cx="6858000" cy="9144000"/>
  <p:embeddedFontLst>
    <p:embeddedFont>
      <p:font typeface="Average" panose="020B0604020202020204" charset="0"/>
      <p:regular r:id="rId24"/>
    </p:embeddedFont>
    <p:embeddedFont>
      <p:font typeface="Bree Serif" panose="020B0604020202020204" charset="0"/>
      <p:regular r:id="rId25"/>
    </p:embeddedFont>
    <p:embeddedFont>
      <p:font typeface="Oswald" panose="020B0604020202020204" charset="0"/>
      <p:regular r:id="rId26"/>
      <p:bold r:id="rId27"/>
    </p:embeddedFont>
    <p:embeddedFont>
      <p:font typeface="Roboto Mon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296" autoAdjust="0"/>
  </p:normalViewPr>
  <p:slideViewPr>
    <p:cSldViewPr snapToGrid="0">
      <p:cViewPr varScale="1">
        <p:scale>
          <a:sx n="95" d="100"/>
          <a:sy n="95" d="100"/>
        </p:scale>
        <p:origin x="1090" y="67"/>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5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asebriefs.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System</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a:solidFill>
                  <a:schemeClr val="lt1"/>
                </a:solidFill>
              </a:rPr>
              <a:t>Harnoor Singh</a:t>
            </a:r>
            <a:endParaRPr sz="1800" dirty="0">
              <a:solidFill>
                <a:schemeClr val="lt1"/>
              </a:solidFill>
            </a:endParaRPr>
          </a:p>
        </p:txBody>
      </p:sp>
      <p:pic>
        <p:nvPicPr>
          <p:cNvPr id="3" name="Picture 2">
            <a:extLst>
              <a:ext uri="{FF2B5EF4-FFF2-40B4-BE49-F238E27FC236}">
                <a16:creationId xmlns:a16="http://schemas.microsoft.com/office/drawing/2014/main" id="{36A61BBF-C8CD-438B-A300-8402EC63FB89}"/>
              </a:ext>
            </a:extLst>
          </p:cNvPr>
          <p:cNvPicPr>
            <a:picLocks noChangeAspect="1"/>
          </p:cNvPicPr>
          <p:nvPr/>
        </p:nvPicPr>
        <p:blipFill>
          <a:blip r:embed="rId3"/>
          <a:stretch>
            <a:fillRect/>
          </a:stretch>
        </p:blipFill>
        <p:spPr>
          <a:xfrm>
            <a:off x="0" y="0"/>
            <a:ext cx="9144000" cy="3208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4" name="Picture 3">
            <a:extLst>
              <a:ext uri="{FF2B5EF4-FFF2-40B4-BE49-F238E27FC236}">
                <a16:creationId xmlns:a16="http://schemas.microsoft.com/office/drawing/2014/main" id="{055C7E22-47DC-49BD-B6E2-3199411B6840}"/>
              </a:ext>
            </a:extLst>
          </p:cNvPr>
          <p:cNvPicPr>
            <a:picLocks noChangeAspect="1"/>
          </p:cNvPicPr>
          <p:nvPr/>
        </p:nvPicPr>
        <p:blipFill>
          <a:blip r:embed="rId5"/>
          <a:stretch>
            <a:fillRect/>
          </a:stretch>
        </p:blipFill>
        <p:spPr>
          <a:xfrm>
            <a:off x="0" y="792949"/>
            <a:ext cx="5293895" cy="4350551"/>
          </a:xfrm>
          <a:prstGeom prst="rect">
            <a:avLst/>
          </a:prstGeom>
        </p:spPr>
      </p:pic>
      <p:pic>
        <p:nvPicPr>
          <p:cNvPr id="6" name="Picture 5">
            <a:extLst>
              <a:ext uri="{FF2B5EF4-FFF2-40B4-BE49-F238E27FC236}">
                <a16:creationId xmlns:a16="http://schemas.microsoft.com/office/drawing/2014/main" id="{E12D1FF7-3453-4778-8FAA-1A77BEB4FA3F}"/>
              </a:ext>
            </a:extLst>
          </p:cNvPr>
          <p:cNvPicPr>
            <a:picLocks noChangeAspect="1"/>
          </p:cNvPicPr>
          <p:nvPr/>
        </p:nvPicPr>
        <p:blipFill>
          <a:blip r:embed="rId6"/>
          <a:stretch>
            <a:fillRect/>
          </a:stretch>
        </p:blipFill>
        <p:spPr>
          <a:xfrm>
            <a:off x="4692316" y="792947"/>
            <a:ext cx="4451684" cy="4350553"/>
          </a:xfrm>
          <a:prstGeom prst="rect">
            <a:avLst/>
          </a:prstGeom>
        </p:spPr>
      </p:pic>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 better name of </a:t>
            </a:r>
            <a:r>
              <a:rPr lang="en-US" sz="1400" dirty="0" err="1">
                <a:solidFill>
                  <a:srgbClr val="000000"/>
                </a:solidFill>
                <a:latin typeface="Arial"/>
                <a:cs typeface="Arial"/>
                <a:sym typeface="Arial"/>
              </a:rPr>
              <a:t>coloums</a:t>
            </a: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dirty="0">
                <a:solidFill>
                  <a:srgbClr val="000000"/>
                </a:solidFill>
                <a:latin typeface="+mn-lt"/>
                <a:sym typeface="Average"/>
              </a:rPr>
              <a:t>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endParaRPr lang="en-US" dirty="0">
              <a:solidFill>
                <a:srgbClr val="000000"/>
              </a:solidFill>
              <a:latin typeface="Arial" panose="020B0604020202020204" pitchFamily="34" charset="0"/>
              <a:cs typeface="Arial" panose="020B0604020202020204" pitchFamily="34" charset="0"/>
            </a:endParaRPr>
          </a:p>
          <a:p>
            <a:pPr marL="0" indent="0">
              <a:spcBef>
                <a:spcPts val="1600"/>
              </a:spcBef>
              <a:spcAft>
                <a:spcPts val="1600"/>
              </a:spcAft>
              <a:buFont typeface="Average"/>
              <a:buNone/>
            </a:pPr>
            <a:endParaRPr lang="en-US" dirty="0">
              <a:solidFill>
                <a:srgbClr val="000000"/>
              </a:solidFill>
            </a:endParaRPr>
          </a:p>
        </p:txBody>
      </p:sp>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391529" y="997853"/>
            <a:ext cx="307200" cy="0"/>
          </a:xfrm>
          <a:prstGeom prst="straightConnector1">
            <a:avLst/>
          </a:prstGeom>
          <a:noFill/>
          <a:ln w="9525" cap="flat" cmpd="sng">
            <a:solidFill>
              <a:srgbClr val="5E5E5E"/>
            </a:solidFill>
            <a:prstDash val="solid"/>
            <a:round/>
            <a:headEnd type="triangle" w="med" len="med"/>
            <a:tailEnd type="triangle" w="med" len="med"/>
          </a:ln>
        </p:spPr>
      </p:cxnSp>
      <p:pic>
        <p:nvPicPr>
          <p:cNvPr id="3" name="Picture 2">
            <a:extLst>
              <a:ext uri="{FF2B5EF4-FFF2-40B4-BE49-F238E27FC236}">
                <a16:creationId xmlns:a16="http://schemas.microsoft.com/office/drawing/2014/main" id="{285C7F6F-C9E6-432D-A73D-41F65B53873A}"/>
              </a:ext>
            </a:extLst>
          </p:cNvPr>
          <p:cNvPicPr>
            <a:picLocks noChangeAspect="1"/>
          </p:cNvPicPr>
          <p:nvPr/>
        </p:nvPicPr>
        <p:blipFill>
          <a:blip r:embed="rId3"/>
          <a:stretch>
            <a:fillRect/>
          </a:stretch>
        </p:blipFill>
        <p:spPr>
          <a:xfrm>
            <a:off x="0" y="1884648"/>
            <a:ext cx="9144000" cy="3083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58527" y="934150"/>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remove the white spaces from cols review list, menu list, cuisines, and menu item for the ease.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/5 from all the rate col.</a:t>
            </a: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pic>
        <p:nvPicPr>
          <p:cNvPr id="3" name="Picture 2">
            <a:extLst>
              <a:ext uri="{FF2B5EF4-FFF2-40B4-BE49-F238E27FC236}">
                <a16:creationId xmlns:a16="http://schemas.microsoft.com/office/drawing/2014/main" id="{A3092891-EE68-4F55-96CA-ADA7A6ABF3F9}"/>
              </a:ext>
            </a:extLst>
          </p:cNvPr>
          <p:cNvPicPr>
            <a:picLocks noChangeAspect="1"/>
          </p:cNvPicPr>
          <p:nvPr/>
        </p:nvPicPr>
        <p:blipFill>
          <a:blip r:embed="rId3"/>
          <a:stretch>
            <a:fillRect/>
          </a:stretch>
        </p:blipFill>
        <p:spPr>
          <a:xfrm>
            <a:off x="0" y="2823410"/>
            <a:ext cx="9144000" cy="2282695"/>
          </a:xfrm>
          <a:prstGeom prst="rect">
            <a:avLst/>
          </a:prstGeom>
        </p:spPr>
      </p:pic>
      <p:pic>
        <p:nvPicPr>
          <p:cNvPr id="5" name="Picture 4">
            <a:extLst>
              <a:ext uri="{FF2B5EF4-FFF2-40B4-BE49-F238E27FC236}">
                <a16:creationId xmlns:a16="http://schemas.microsoft.com/office/drawing/2014/main" id="{8CFC296D-671D-49B3-B483-35A528D9EF2C}"/>
              </a:ext>
            </a:extLst>
          </p:cNvPr>
          <p:cNvPicPr>
            <a:picLocks noChangeAspect="1"/>
          </p:cNvPicPr>
          <p:nvPr/>
        </p:nvPicPr>
        <p:blipFill>
          <a:blip r:embed="rId4"/>
          <a:stretch>
            <a:fillRect/>
          </a:stretch>
        </p:blipFill>
        <p:spPr>
          <a:xfrm>
            <a:off x="0" y="1529172"/>
            <a:ext cx="9144000" cy="18637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30" y="777264"/>
            <a:ext cx="6418452"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Arial" panose="020B0604020202020204" pitchFamily="34" charset="0"/>
              <a:buChar char="•"/>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Removed </a:t>
            </a:r>
            <a:r>
              <a:rPr lang="en-US" dirty="0" err="1">
                <a:solidFill>
                  <a:srgbClr val="000000"/>
                </a:solidFill>
                <a:latin typeface="Arial"/>
              </a:rPr>
              <a:t>stopwords</a:t>
            </a:r>
            <a:r>
              <a:rPr lang="en-US" dirty="0">
                <a:solidFill>
                  <a:srgbClr val="000000"/>
                </a:solidFill>
                <a:latin typeface="Arial"/>
              </a:rPr>
              <a:t> and encoding on online order and book table .</a:t>
            </a:r>
          </a:p>
        </p:txBody>
      </p:sp>
      <p:pic>
        <p:nvPicPr>
          <p:cNvPr id="3" name="Picture 2">
            <a:extLst>
              <a:ext uri="{FF2B5EF4-FFF2-40B4-BE49-F238E27FC236}">
                <a16:creationId xmlns:a16="http://schemas.microsoft.com/office/drawing/2014/main" id="{AB19851A-6D72-48A2-B5B5-819226354241}"/>
              </a:ext>
            </a:extLst>
          </p:cNvPr>
          <p:cNvPicPr>
            <a:picLocks noChangeAspect="1"/>
          </p:cNvPicPr>
          <p:nvPr/>
        </p:nvPicPr>
        <p:blipFill>
          <a:blip r:embed="rId3"/>
          <a:stretch>
            <a:fillRect/>
          </a:stretch>
        </p:blipFill>
        <p:spPr>
          <a:xfrm>
            <a:off x="0" y="3144252"/>
            <a:ext cx="9144000" cy="1868463"/>
          </a:xfrm>
          <a:prstGeom prst="rect">
            <a:avLst/>
          </a:prstGeom>
        </p:spPr>
      </p:pic>
      <p:pic>
        <p:nvPicPr>
          <p:cNvPr id="6" name="Picture 5">
            <a:extLst>
              <a:ext uri="{FF2B5EF4-FFF2-40B4-BE49-F238E27FC236}">
                <a16:creationId xmlns:a16="http://schemas.microsoft.com/office/drawing/2014/main" id="{7D974DBF-17E5-414A-9A95-517C78E4AAE8}"/>
              </a:ext>
            </a:extLst>
          </p:cNvPr>
          <p:cNvPicPr>
            <a:picLocks noChangeAspect="1"/>
          </p:cNvPicPr>
          <p:nvPr/>
        </p:nvPicPr>
        <p:blipFill>
          <a:blip r:embed="rId4"/>
          <a:stretch>
            <a:fillRect/>
          </a:stretch>
        </p:blipFill>
        <p:spPr>
          <a:xfrm>
            <a:off x="130630" y="1353302"/>
            <a:ext cx="7878274" cy="179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285750" indent="-285750"/>
            <a:r>
              <a:rPr lang="en-US" sz="1350" dirty="0">
                <a:solidFill>
                  <a:srgbClr val="000000"/>
                </a:solidFill>
                <a:highlight>
                  <a:srgbClr val="FFFFFF"/>
                </a:highlight>
                <a:latin typeface="Arial"/>
                <a:ea typeface="Arial"/>
                <a:cs typeface="Arial"/>
                <a:sym typeface="Arial"/>
              </a:rPr>
              <a:t>Adding a new col mean rating for a restaurant.</a:t>
            </a:r>
            <a:endParaRPr sz="1350"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3" name="Picture 2">
            <a:extLst>
              <a:ext uri="{FF2B5EF4-FFF2-40B4-BE49-F238E27FC236}">
                <a16:creationId xmlns:a16="http://schemas.microsoft.com/office/drawing/2014/main" id="{2427A12F-B6B6-479D-81AB-46C3EC50ABE4}"/>
              </a:ext>
            </a:extLst>
          </p:cNvPr>
          <p:cNvPicPr>
            <a:picLocks noChangeAspect="1"/>
          </p:cNvPicPr>
          <p:nvPr/>
        </p:nvPicPr>
        <p:blipFill>
          <a:blip r:embed="rId3"/>
          <a:stretch>
            <a:fillRect/>
          </a:stretch>
        </p:blipFill>
        <p:spPr>
          <a:xfrm>
            <a:off x="72190" y="1820728"/>
            <a:ext cx="9071810" cy="3322772"/>
          </a:xfrm>
          <a:prstGeom prst="rect">
            <a:avLst/>
          </a:prstGeom>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as weights during model fitting</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094" y="1072014"/>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4969770-E5FA-4088-AC10-01FEFC8C10B2}"/>
              </a:ext>
            </a:extLst>
          </p:cNvPr>
          <p:cNvPicPr>
            <a:picLocks noChangeAspect="1"/>
          </p:cNvPicPr>
          <p:nvPr/>
        </p:nvPicPr>
        <p:blipFill>
          <a:blip r:embed="rId4"/>
          <a:stretch>
            <a:fillRect/>
          </a:stretch>
        </p:blipFill>
        <p:spPr>
          <a:xfrm>
            <a:off x="0" y="2398236"/>
            <a:ext cx="9144000" cy="2646767"/>
          </a:xfrm>
          <a:prstGeom prst="rect">
            <a:avLst/>
          </a:prstGeom>
        </p:spPr>
      </p:pic>
    </p:spTree>
    <p:extLst>
      <p:ext uri="{BB962C8B-B14F-4D97-AF65-F5344CB8AC3E}">
        <p14:creationId xmlns:p14="http://schemas.microsoft.com/office/powerpoint/2010/main" val="3950881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194078"/>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96252" y="0"/>
            <a:ext cx="5462337"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Recommendation Function </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pic>
        <p:nvPicPr>
          <p:cNvPr id="3" name="Picture 2">
            <a:extLst>
              <a:ext uri="{FF2B5EF4-FFF2-40B4-BE49-F238E27FC236}">
                <a16:creationId xmlns:a16="http://schemas.microsoft.com/office/drawing/2014/main" id="{F148F531-8DC7-48DF-94C4-828A49FE439D}"/>
              </a:ext>
            </a:extLst>
          </p:cNvPr>
          <p:cNvPicPr>
            <a:picLocks noChangeAspect="1"/>
          </p:cNvPicPr>
          <p:nvPr/>
        </p:nvPicPr>
        <p:blipFill>
          <a:blip r:embed="rId4"/>
          <a:stretch>
            <a:fillRect/>
          </a:stretch>
        </p:blipFill>
        <p:spPr>
          <a:xfrm>
            <a:off x="96252" y="2503355"/>
            <a:ext cx="9047748" cy="20778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80692" y="84041"/>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Function</a:t>
            </a:r>
            <a:endParaRPr dirty="0"/>
          </a:p>
        </p:txBody>
      </p:sp>
      <p:pic>
        <p:nvPicPr>
          <p:cNvPr id="5" name="Picture 4">
            <a:extLst>
              <a:ext uri="{FF2B5EF4-FFF2-40B4-BE49-F238E27FC236}">
                <a16:creationId xmlns:a16="http://schemas.microsoft.com/office/drawing/2014/main" id="{9745E4A1-20FF-4A32-A139-42A7AD4D4B7C}"/>
              </a:ext>
            </a:extLst>
          </p:cNvPr>
          <p:cNvPicPr>
            <a:picLocks noChangeAspect="1"/>
          </p:cNvPicPr>
          <p:nvPr/>
        </p:nvPicPr>
        <p:blipFill>
          <a:blip r:embed="rId3"/>
          <a:stretch>
            <a:fillRect/>
          </a:stretch>
        </p:blipFill>
        <p:spPr>
          <a:xfrm>
            <a:off x="-17097" y="753941"/>
            <a:ext cx="9144000" cy="4205190"/>
          </a:xfrm>
          <a:prstGeom prst="rect">
            <a:avLst/>
          </a:prstGeom>
        </p:spPr>
      </p:pic>
    </p:spTree>
    <p:extLst>
      <p:ext uri="{BB962C8B-B14F-4D97-AF65-F5344CB8AC3E}">
        <p14:creationId xmlns:p14="http://schemas.microsoft.com/office/powerpoint/2010/main" val="91392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Font typeface="Arial" panose="020B0604020202020204" pitchFamily="34" charset="0"/>
              <a:buChar char="•"/>
            </a:pPr>
            <a:r>
              <a:rPr lang="en-US" sz="2500" dirty="0">
                <a:latin typeface="+mn-lt"/>
                <a:ea typeface="Average"/>
                <a:cs typeface="Average"/>
                <a:sym typeface="Average"/>
              </a:rPr>
              <a:t>Problem Statement</a:t>
            </a:r>
          </a:p>
          <a:p>
            <a:pPr marL="457200" lvl="0" indent="-457200" algn="l" rtl="0">
              <a:spcBef>
                <a:spcPts val="0"/>
              </a:spcBef>
              <a:spcAft>
                <a:spcPts val="0"/>
              </a:spcAft>
              <a:buFont typeface="Arial" panose="020B0604020202020204" pitchFamily="34" charset="0"/>
              <a:buChar char="•"/>
            </a:pPr>
            <a:r>
              <a:rPr lang="en-US" sz="2500" dirty="0">
                <a:latin typeface="+mn-lt"/>
                <a:ea typeface="Average"/>
                <a:cs typeface="Average"/>
                <a:sym typeface="Average"/>
              </a:rPr>
              <a:t>Datasets</a:t>
            </a:r>
          </a:p>
          <a:p>
            <a:pPr marL="457200" lvl="0" indent="-457200">
              <a:buFont typeface="Arial" panose="020B0604020202020204" pitchFamily="34" charset="0"/>
              <a:buChar char="•"/>
            </a:pPr>
            <a:r>
              <a:rPr lang="en-US" sz="2500" dirty="0">
                <a:ea typeface="Average"/>
                <a:cs typeface="Average"/>
                <a:sym typeface="Average"/>
              </a:rPr>
              <a:t>Exploratory Data Analysis</a:t>
            </a:r>
          </a:p>
          <a:p>
            <a:pPr marL="457200" lvl="0" indent="-457200">
              <a:buFont typeface="Arial" panose="020B0604020202020204" pitchFamily="34" charset="0"/>
              <a:buChar char="•"/>
            </a:pPr>
            <a:r>
              <a:rPr lang="en-US" sz="2500" dirty="0">
                <a:ea typeface="Average"/>
                <a:cs typeface="Average"/>
                <a:sym typeface="Average"/>
              </a:rPr>
              <a:t>Data Preparation &amp; Data Cleaning</a:t>
            </a:r>
          </a:p>
          <a:p>
            <a:pPr marL="457200" lvl="0" indent="-457200">
              <a:buFont typeface="Arial" panose="020B0604020202020204" pitchFamily="34" charset="0"/>
              <a:buChar char="•"/>
            </a:pPr>
            <a:r>
              <a:rPr lang="en-US" sz="2500" dirty="0">
                <a:latin typeface="+mn-lt"/>
                <a:ea typeface="Average"/>
                <a:cs typeface="Average"/>
                <a:sym typeface="Average"/>
              </a:rPr>
              <a:t>Recommendation Function	</a:t>
            </a:r>
          </a:p>
          <a:p>
            <a:pPr marL="457200" lvl="0" indent="-457200">
              <a:buFont typeface="Arial" panose="020B0604020202020204" pitchFamily="34" charset="0"/>
              <a:buChar char="•"/>
            </a:pPr>
            <a:r>
              <a:rPr lang="en-US" sz="2500" dirty="0">
                <a:latin typeface="+mn-lt"/>
                <a:ea typeface="Average"/>
                <a:cs typeface="Average"/>
                <a:sym typeface="Average"/>
              </a:rPr>
              <a:t>Result</a:t>
            </a:r>
          </a:p>
          <a:p>
            <a:pPr marL="457200" lvl="0" indent="-457200">
              <a:buFont typeface="Arial" panose="020B0604020202020204" pitchFamily="34" charset="0"/>
              <a:buChar char="•"/>
            </a:pPr>
            <a:r>
              <a:rPr lang="en-US" sz="2500" dirty="0">
                <a:latin typeface="+mn-lt"/>
                <a:ea typeface="Average"/>
                <a:cs typeface="Average"/>
                <a:sym typeface="Average"/>
              </a:rPr>
              <a:t>Demo</a:t>
            </a:r>
          </a:p>
          <a:p>
            <a:pPr marL="457200" lvl="0" indent="-457200">
              <a:buFont typeface="Arial" panose="020B0604020202020204" pitchFamily="34" charset="0"/>
              <a:buChar char="•"/>
            </a:pPr>
            <a:endParaRPr lang="en-US" sz="2800" dirty="0"/>
          </a:p>
          <a:p>
            <a:pPr marL="457200" lvl="0" indent="-457200">
              <a:buFont typeface="Arial" panose="020B0604020202020204" pitchFamily="34" charset="0"/>
              <a:buChar char="•"/>
            </a:pPr>
            <a:endParaRPr lang="en-US"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pic>
        <p:nvPicPr>
          <p:cNvPr id="6" name="Picture 5">
            <a:extLst>
              <a:ext uri="{FF2B5EF4-FFF2-40B4-BE49-F238E27FC236}">
                <a16:creationId xmlns:a16="http://schemas.microsoft.com/office/drawing/2014/main" id="{01CC587E-2D63-4E9A-A447-05B42058A130}"/>
              </a:ext>
            </a:extLst>
          </p:cNvPr>
          <p:cNvPicPr>
            <a:picLocks noChangeAspect="1"/>
          </p:cNvPicPr>
          <p:nvPr/>
        </p:nvPicPr>
        <p:blipFill>
          <a:blip r:embed="rId2"/>
          <a:stretch>
            <a:fillRect/>
          </a:stretch>
        </p:blipFill>
        <p:spPr>
          <a:xfrm>
            <a:off x="0" y="977747"/>
            <a:ext cx="9144000" cy="3188006"/>
          </a:xfrm>
          <a:prstGeom prst="rect">
            <a:avLst/>
          </a:prstGeom>
        </p:spPr>
      </p:pic>
    </p:spTree>
    <p:extLst>
      <p:ext uri="{BB962C8B-B14F-4D97-AF65-F5344CB8AC3E}">
        <p14:creationId xmlns:p14="http://schemas.microsoft.com/office/powerpoint/2010/main" val="2938399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F04A883F-6B8E-49D2-BCB3-D6232CFE9696}"/>
              </a:ext>
            </a:extLst>
          </p:cNvPr>
          <p:cNvPicPr>
            <a:picLocks noChangeAspect="1"/>
          </p:cNvPicPr>
          <p:nvPr/>
        </p:nvPicPr>
        <p:blipFill>
          <a:blip r:embed="rId3"/>
          <a:stretch>
            <a:fillRect/>
          </a:stretch>
        </p:blipFill>
        <p:spPr>
          <a:xfrm>
            <a:off x="0" y="729916"/>
            <a:ext cx="9144000" cy="44135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967165" y="918259"/>
            <a:ext cx="1724722" cy="27937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8635106"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indent="0">
              <a:buSzPts val="1600"/>
            </a:pPr>
            <a:r>
              <a:rPr lang="en-US" sz="1800" dirty="0">
                <a:solidFill>
                  <a:srgbClr val="000000"/>
                </a:solidFill>
                <a:effectLst/>
                <a:latin typeface="Times New Roman" panose="02020603050405020304" pitchFamily="18" charset="0"/>
                <a:ea typeface="Times New Roman" panose="02020603050405020304" pitchFamily="18" charset="0"/>
              </a:rPr>
              <a:t>Dataset(https://www.kaggle.com/himanshupoddar/zomato-bangalore-restaurants</a:t>
            </a:r>
            <a:r>
              <a:rPr lang="en-US" sz="1800" u="none" strike="noStrike" dirty="0">
                <a:solidFill>
                  <a:srgbClr val="000000"/>
                </a:solidFill>
                <a:effectLst/>
                <a:latin typeface="Times New Roman" panose="02020603050405020304" pitchFamily="18" charset="0"/>
                <a:ea typeface="Times New Roman" panose="02020603050405020304" pitchFamily="18" charset="0"/>
                <a:hlinkClick r:id="rId3"/>
              </a:rPr>
              <a:t>)</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lvl="0" indent="0">
              <a:buSzPts val="1600"/>
            </a:pPr>
            <a:endParaRPr lang="en-US" dirty="0">
              <a:solidFill>
                <a:srgbClr val="383838"/>
              </a:solidFill>
            </a:endParaRPr>
          </a:p>
        </p:txBody>
      </p:sp>
      <p:pic>
        <p:nvPicPr>
          <p:cNvPr id="6" name="Picture 5">
            <a:extLst>
              <a:ext uri="{FF2B5EF4-FFF2-40B4-BE49-F238E27FC236}">
                <a16:creationId xmlns:a16="http://schemas.microsoft.com/office/drawing/2014/main" id="{CCCD03F5-CAD9-4229-BFA4-B13B2BDDFEEA}"/>
              </a:ext>
            </a:extLst>
          </p:cNvPr>
          <p:cNvPicPr>
            <a:picLocks noChangeAspect="1"/>
          </p:cNvPicPr>
          <p:nvPr/>
        </p:nvPicPr>
        <p:blipFill>
          <a:blip r:embed="rId4"/>
          <a:stretch>
            <a:fillRect/>
          </a:stretch>
        </p:blipFill>
        <p:spPr>
          <a:xfrm>
            <a:off x="0" y="1283368"/>
            <a:ext cx="5277853" cy="3363762"/>
          </a:xfrm>
          <a:prstGeom prst="rect">
            <a:avLst/>
          </a:prstGeom>
        </p:spPr>
      </p:pic>
      <p:pic>
        <p:nvPicPr>
          <p:cNvPr id="8" name="Picture 7">
            <a:extLst>
              <a:ext uri="{FF2B5EF4-FFF2-40B4-BE49-F238E27FC236}">
                <a16:creationId xmlns:a16="http://schemas.microsoft.com/office/drawing/2014/main" id="{FF1F8AD3-E5CE-475E-B0D3-66D3879561EC}"/>
              </a:ext>
            </a:extLst>
          </p:cNvPr>
          <p:cNvPicPr>
            <a:picLocks noChangeAspect="1"/>
          </p:cNvPicPr>
          <p:nvPr/>
        </p:nvPicPr>
        <p:blipFill>
          <a:blip r:embed="rId5"/>
          <a:stretch>
            <a:fillRect/>
          </a:stretch>
        </p:blipFill>
        <p:spPr>
          <a:xfrm>
            <a:off x="5558589" y="1283368"/>
            <a:ext cx="3550093" cy="378593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149067" y="1052017"/>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 </a:t>
            </a:r>
          </a:p>
          <a:p>
            <a:pPr marL="0" lvl="0" indent="0" algn="just">
              <a:lnSpc>
                <a:spcPct val="150000"/>
              </a:lnSpc>
              <a:buSzPts val="1600"/>
            </a:pPr>
            <a:endParaRPr lang="en-US" dirty="0">
              <a:solidFill>
                <a:srgbClr val="383838"/>
              </a:solidFill>
              <a:latin typeface="+mn-lt"/>
            </a:endParaRPr>
          </a:p>
          <a:p>
            <a:pPr marL="0" lvl="0" indent="0" algn="just">
              <a:lnSpc>
                <a:spcPct val="150000"/>
              </a:lnSpc>
              <a:buSzPts val="1600"/>
            </a:pPr>
            <a:endParaRPr lang="en-US" dirty="0">
              <a:solidFill>
                <a:srgbClr val="383838"/>
              </a:solidFill>
              <a:latin typeface="+mn-lt"/>
            </a:endParaRP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Zomato dataset is majorly of </a:t>
            </a:r>
            <a:r>
              <a:rPr lang="en-US" dirty="0" err="1">
                <a:solidFill>
                  <a:srgbClr val="000000"/>
                </a:solidFill>
                <a:highlight>
                  <a:srgbClr val="FFFFFF"/>
                </a:highlight>
                <a:latin typeface="Arial"/>
                <a:ea typeface="Arial"/>
                <a:cs typeface="Arial"/>
                <a:sym typeface="Arial"/>
              </a:rPr>
              <a:t>bangalore</a:t>
            </a:r>
            <a:endParaRPr lang="en-US" dirty="0"/>
          </a:p>
        </p:txBody>
      </p:sp>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pic>
        <p:nvPicPr>
          <p:cNvPr id="8" name="Picture 7">
            <a:extLst>
              <a:ext uri="{FF2B5EF4-FFF2-40B4-BE49-F238E27FC236}">
                <a16:creationId xmlns:a16="http://schemas.microsoft.com/office/drawing/2014/main" id="{AB2C94CA-8BEC-47ED-B232-30E373F6C339}"/>
              </a:ext>
            </a:extLst>
          </p:cNvPr>
          <p:cNvPicPr>
            <a:picLocks noChangeAspect="1"/>
          </p:cNvPicPr>
          <p:nvPr/>
        </p:nvPicPr>
        <p:blipFill>
          <a:blip r:embed="rId3"/>
          <a:stretch>
            <a:fillRect/>
          </a:stretch>
        </p:blipFill>
        <p:spPr>
          <a:xfrm>
            <a:off x="82474" y="1616769"/>
            <a:ext cx="8979052" cy="3442090"/>
          </a:xfrm>
          <a:prstGeom prst="rect">
            <a:avLst/>
          </a:prstGeom>
        </p:spPr>
      </p:pic>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pic>
        <p:nvPicPr>
          <p:cNvPr id="3" name="Picture 2">
            <a:extLst>
              <a:ext uri="{FF2B5EF4-FFF2-40B4-BE49-F238E27FC236}">
                <a16:creationId xmlns:a16="http://schemas.microsoft.com/office/drawing/2014/main" id="{48AC6E05-B664-4CC9-B831-126F368C8DFE}"/>
              </a:ext>
            </a:extLst>
          </p:cNvPr>
          <p:cNvPicPr>
            <a:picLocks noChangeAspect="1"/>
          </p:cNvPicPr>
          <p:nvPr/>
        </p:nvPicPr>
        <p:blipFill>
          <a:blip r:embed="rId3"/>
          <a:stretch>
            <a:fillRect/>
          </a:stretch>
        </p:blipFill>
        <p:spPr>
          <a:xfrm>
            <a:off x="0" y="761053"/>
            <a:ext cx="4572000" cy="4412713"/>
          </a:xfrm>
          <a:prstGeom prst="rect">
            <a:avLst/>
          </a:prstGeom>
        </p:spPr>
      </p:pic>
      <p:pic>
        <p:nvPicPr>
          <p:cNvPr id="5" name="Picture 4">
            <a:extLst>
              <a:ext uri="{FF2B5EF4-FFF2-40B4-BE49-F238E27FC236}">
                <a16:creationId xmlns:a16="http://schemas.microsoft.com/office/drawing/2014/main" id="{C3CCFEF7-D8BD-497B-90F6-10539B5BC969}"/>
              </a:ext>
            </a:extLst>
          </p:cNvPr>
          <p:cNvPicPr>
            <a:picLocks noChangeAspect="1"/>
          </p:cNvPicPr>
          <p:nvPr/>
        </p:nvPicPr>
        <p:blipFill>
          <a:blip r:embed="rId4"/>
          <a:stretch>
            <a:fillRect/>
          </a:stretch>
        </p:blipFill>
        <p:spPr>
          <a:xfrm>
            <a:off x="4571998" y="761052"/>
            <a:ext cx="4572001" cy="4412713"/>
          </a:xfrm>
          <a:prstGeom prst="rect">
            <a:avLst/>
          </a:prstGeom>
        </p:spPr>
      </p:pic>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pic>
        <p:nvPicPr>
          <p:cNvPr id="10" name="Picture 9">
            <a:extLst>
              <a:ext uri="{FF2B5EF4-FFF2-40B4-BE49-F238E27FC236}">
                <a16:creationId xmlns:a16="http://schemas.microsoft.com/office/drawing/2014/main" id="{0C2325B0-4178-4780-B5A6-FE815B1D342E}"/>
              </a:ext>
            </a:extLst>
          </p:cNvPr>
          <p:cNvPicPr>
            <a:picLocks noChangeAspect="1"/>
          </p:cNvPicPr>
          <p:nvPr/>
        </p:nvPicPr>
        <p:blipFill>
          <a:blip r:embed="rId3"/>
          <a:stretch>
            <a:fillRect/>
          </a:stretch>
        </p:blipFill>
        <p:spPr>
          <a:xfrm>
            <a:off x="0" y="784415"/>
            <a:ext cx="4385673" cy="4359085"/>
          </a:xfrm>
          <a:prstGeom prst="rect">
            <a:avLst/>
          </a:prstGeom>
        </p:spPr>
      </p:pic>
      <p:pic>
        <p:nvPicPr>
          <p:cNvPr id="12" name="Picture 11">
            <a:extLst>
              <a:ext uri="{FF2B5EF4-FFF2-40B4-BE49-F238E27FC236}">
                <a16:creationId xmlns:a16="http://schemas.microsoft.com/office/drawing/2014/main" id="{78585083-6799-40E6-ACCB-224F37D2F6F2}"/>
              </a:ext>
            </a:extLst>
          </p:cNvPr>
          <p:cNvPicPr>
            <a:picLocks noChangeAspect="1"/>
          </p:cNvPicPr>
          <p:nvPr/>
        </p:nvPicPr>
        <p:blipFill>
          <a:blip r:embed="rId4"/>
          <a:stretch>
            <a:fillRect/>
          </a:stretch>
        </p:blipFill>
        <p:spPr>
          <a:xfrm>
            <a:off x="4385674" y="792950"/>
            <a:ext cx="4758326" cy="4359084"/>
          </a:xfrm>
          <a:prstGeom prst="rect">
            <a:avLst/>
          </a:prstGeom>
        </p:spPr>
      </p:pic>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pic>
        <p:nvPicPr>
          <p:cNvPr id="4" name="Picture 3">
            <a:extLst>
              <a:ext uri="{FF2B5EF4-FFF2-40B4-BE49-F238E27FC236}">
                <a16:creationId xmlns:a16="http://schemas.microsoft.com/office/drawing/2014/main" id="{0861CCBA-3405-4894-8D9A-407BAF42105D}"/>
              </a:ext>
            </a:extLst>
          </p:cNvPr>
          <p:cNvPicPr>
            <a:picLocks noChangeAspect="1"/>
          </p:cNvPicPr>
          <p:nvPr/>
        </p:nvPicPr>
        <p:blipFill>
          <a:blip r:embed="rId5"/>
          <a:stretch>
            <a:fillRect/>
          </a:stretch>
        </p:blipFill>
        <p:spPr>
          <a:xfrm>
            <a:off x="0" y="792949"/>
            <a:ext cx="5149516" cy="4350551"/>
          </a:xfrm>
          <a:prstGeom prst="rect">
            <a:avLst/>
          </a:prstGeom>
        </p:spPr>
      </p:pic>
      <p:pic>
        <p:nvPicPr>
          <p:cNvPr id="10" name="Picture 9">
            <a:extLst>
              <a:ext uri="{FF2B5EF4-FFF2-40B4-BE49-F238E27FC236}">
                <a16:creationId xmlns:a16="http://schemas.microsoft.com/office/drawing/2014/main" id="{F7767977-EB6A-46C8-BE53-DBC554422A23}"/>
              </a:ext>
            </a:extLst>
          </p:cNvPr>
          <p:cNvPicPr>
            <a:picLocks noChangeAspect="1"/>
          </p:cNvPicPr>
          <p:nvPr/>
        </p:nvPicPr>
        <p:blipFill>
          <a:blip r:embed="rId6"/>
          <a:stretch>
            <a:fillRect/>
          </a:stretch>
        </p:blipFill>
        <p:spPr>
          <a:xfrm>
            <a:off x="5149516" y="792947"/>
            <a:ext cx="3994484" cy="4350551"/>
          </a:xfrm>
          <a:prstGeom prst="rect">
            <a:avLst/>
          </a:prstGeom>
        </p:spPr>
      </p:pic>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3446</TotalTime>
  <Words>681</Words>
  <Application>Microsoft Office PowerPoint</Application>
  <PresentationFormat>On-screen Show (16:9)</PresentationFormat>
  <Paragraphs>101</Paragraphs>
  <Slides>21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Wingdings</vt:lpstr>
      <vt:lpstr>Roboto Mono</vt:lpstr>
      <vt:lpstr>Noto Sans Symbols</vt:lpstr>
      <vt:lpstr>Oswald</vt:lpstr>
      <vt:lpstr>Bree Serif</vt:lpstr>
      <vt:lpstr>Arial</vt:lpstr>
      <vt:lpstr>Times New Roman</vt:lpstr>
      <vt:lpstr>Average</vt:lpstr>
      <vt:lpstr>Slate</vt:lpstr>
      <vt:lpstr>Restaurant Recommendation System</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PowerPoint Presentation</vt:lpstr>
      <vt:lpstr>PowerPoint Presentation</vt:lpstr>
      <vt:lpstr>Results</vt:lpstr>
      <vt:lpstr>Demo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Harnoor</cp:lastModifiedBy>
  <cp:revision>217</cp:revision>
  <dcterms:modified xsi:type="dcterms:W3CDTF">2021-06-19T01:37:52Z</dcterms:modified>
</cp:coreProperties>
</file>